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handoutMasterIdLst>
    <p:handoutMasterId r:id="rId22"/>
  </p:handoutMasterIdLst>
  <p:sldIdLst>
    <p:sldId id="373" r:id="rId2"/>
    <p:sldId id="493" r:id="rId3"/>
    <p:sldId id="377" r:id="rId4"/>
    <p:sldId id="492" r:id="rId5"/>
    <p:sldId id="450" r:id="rId6"/>
    <p:sldId id="381" r:id="rId7"/>
    <p:sldId id="504" r:id="rId8"/>
    <p:sldId id="501" r:id="rId9"/>
    <p:sldId id="453" r:id="rId10"/>
    <p:sldId id="394" r:id="rId11"/>
    <p:sldId id="502" r:id="rId12"/>
    <p:sldId id="503" r:id="rId13"/>
    <p:sldId id="496" r:id="rId14"/>
    <p:sldId id="404" r:id="rId15"/>
    <p:sldId id="418" r:id="rId16"/>
    <p:sldId id="499" r:id="rId17"/>
    <p:sldId id="491" r:id="rId18"/>
    <p:sldId id="494" r:id="rId19"/>
    <p:sldId id="505" r:id="rId20"/>
  </p:sldIdLst>
  <p:sldSz cx="9144000" cy="6858000" type="screen4x3"/>
  <p:notesSz cx="10234613" cy="7099300"/>
  <p:defaultTextStyle>
    <a:defPPr>
      <a:defRPr lang="de-DE"/>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91" y="-6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62" name="Rectangle 2"/>
          <p:cNvSpPr>
            <a:spLocks noGrp="1" noChangeArrowheads="1"/>
          </p:cNvSpPr>
          <p:nvPr>
            <p:ph type="hdr" sz="quarter"/>
          </p:nvPr>
        </p:nvSpPr>
        <p:spPr bwMode="auto">
          <a:xfrm>
            <a:off x="0" y="0"/>
            <a:ext cx="4435475" cy="354013"/>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Arial" charset="0"/>
              </a:defRPr>
            </a:lvl1pPr>
          </a:lstStyle>
          <a:p>
            <a:pPr>
              <a:defRPr/>
            </a:pPr>
            <a:endParaRPr lang="de-DE"/>
          </a:p>
        </p:txBody>
      </p:sp>
      <p:sp>
        <p:nvSpPr>
          <p:cNvPr id="552963" name="Rectangle 3"/>
          <p:cNvSpPr>
            <a:spLocks noGrp="1" noChangeArrowheads="1"/>
          </p:cNvSpPr>
          <p:nvPr>
            <p:ph type="dt" sz="quarter" idx="1"/>
          </p:nvPr>
        </p:nvSpPr>
        <p:spPr bwMode="auto">
          <a:xfrm>
            <a:off x="5797550" y="0"/>
            <a:ext cx="4435475" cy="354013"/>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Arial" charset="0"/>
              </a:defRPr>
            </a:lvl1pPr>
          </a:lstStyle>
          <a:p>
            <a:pPr>
              <a:defRPr/>
            </a:pPr>
            <a:endParaRPr lang="de-DE"/>
          </a:p>
        </p:txBody>
      </p:sp>
      <p:sp>
        <p:nvSpPr>
          <p:cNvPr id="552964" name="Rectangle 4"/>
          <p:cNvSpPr>
            <a:spLocks noGrp="1" noChangeArrowheads="1"/>
          </p:cNvSpPr>
          <p:nvPr>
            <p:ph type="ftr" sz="quarter" idx="2"/>
          </p:nvPr>
        </p:nvSpPr>
        <p:spPr bwMode="auto">
          <a:xfrm>
            <a:off x="0" y="6743700"/>
            <a:ext cx="4435475" cy="354013"/>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Arial" charset="0"/>
              </a:defRPr>
            </a:lvl1pPr>
          </a:lstStyle>
          <a:p>
            <a:pPr>
              <a:defRPr/>
            </a:pPr>
            <a:endParaRPr lang="de-DE"/>
          </a:p>
        </p:txBody>
      </p:sp>
      <p:sp>
        <p:nvSpPr>
          <p:cNvPr id="552965" name="Rectangle 5"/>
          <p:cNvSpPr>
            <a:spLocks noGrp="1" noChangeArrowheads="1"/>
          </p:cNvSpPr>
          <p:nvPr>
            <p:ph type="sldNum" sz="quarter" idx="3"/>
          </p:nvPr>
        </p:nvSpPr>
        <p:spPr bwMode="auto">
          <a:xfrm>
            <a:off x="5797550" y="6743700"/>
            <a:ext cx="4435475" cy="354013"/>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Arial" panose="020B0604020202020204" pitchFamily="34" charset="0"/>
              </a:defRPr>
            </a:lvl1pPr>
          </a:lstStyle>
          <a:p>
            <a:fld id="{122EFC85-C140-4252-9820-373C440D617B}" type="slidenum">
              <a:rPr lang="de-DE" altLang="de-DE"/>
              <a:pPr/>
              <a:t>‹Nr.›</a:t>
            </a:fld>
            <a:endParaRPr lang="de-DE" altLang="de-DE"/>
          </a:p>
        </p:txBody>
      </p:sp>
    </p:spTree>
    <p:extLst>
      <p:ext uri="{BB962C8B-B14F-4D97-AF65-F5344CB8AC3E}">
        <p14:creationId xmlns:p14="http://schemas.microsoft.com/office/powerpoint/2010/main" xmlns="" val="429660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4435475" cy="354013"/>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Arial" charset="0"/>
              </a:defRPr>
            </a:lvl1pPr>
          </a:lstStyle>
          <a:p>
            <a:pPr>
              <a:defRPr/>
            </a:pPr>
            <a:endParaRPr lang="de-DE"/>
          </a:p>
        </p:txBody>
      </p:sp>
      <p:sp>
        <p:nvSpPr>
          <p:cNvPr id="14339" name="Rectangle 3"/>
          <p:cNvSpPr>
            <a:spLocks noGrp="1" noChangeArrowheads="1"/>
          </p:cNvSpPr>
          <p:nvPr>
            <p:ph type="dt" idx="1"/>
          </p:nvPr>
        </p:nvSpPr>
        <p:spPr bwMode="auto">
          <a:xfrm>
            <a:off x="5797550" y="0"/>
            <a:ext cx="4435475" cy="354013"/>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Arial" charset="0"/>
              </a:defRPr>
            </a:lvl1pPr>
          </a:lstStyle>
          <a:p>
            <a:pPr>
              <a:defRPr/>
            </a:pPr>
            <a:endParaRPr lang="de-DE"/>
          </a:p>
        </p:txBody>
      </p:sp>
      <p:sp>
        <p:nvSpPr>
          <p:cNvPr id="23556" name="Rectangle 4"/>
          <p:cNvSpPr>
            <a:spLocks noGrp="1" noRot="1" noChangeAspect="1" noChangeArrowheads="1" noTextEdit="1"/>
          </p:cNvSpPr>
          <p:nvPr>
            <p:ph type="sldImg" idx="2"/>
          </p:nvPr>
        </p:nvSpPr>
        <p:spPr bwMode="auto">
          <a:xfrm>
            <a:off x="3343275" y="533400"/>
            <a:ext cx="3548063" cy="26606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41" name="Rectangle 5"/>
          <p:cNvSpPr>
            <a:spLocks noGrp="1" noChangeArrowheads="1"/>
          </p:cNvSpPr>
          <p:nvPr>
            <p:ph type="body" sz="quarter" idx="3"/>
          </p:nvPr>
        </p:nvSpPr>
        <p:spPr bwMode="auto">
          <a:xfrm>
            <a:off x="1022350" y="3371850"/>
            <a:ext cx="8189913" cy="3194050"/>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4342" name="Rectangle 6"/>
          <p:cNvSpPr>
            <a:spLocks noGrp="1" noChangeArrowheads="1"/>
          </p:cNvSpPr>
          <p:nvPr>
            <p:ph type="ftr" sz="quarter" idx="4"/>
          </p:nvPr>
        </p:nvSpPr>
        <p:spPr bwMode="auto">
          <a:xfrm>
            <a:off x="0" y="6743700"/>
            <a:ext cx="4435475" cy="354013"/>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Arial" charset="0"/>
              </a:defRPr>
            </a:lvl1pPr>
          </a:lstStyle>
          <a:p>
            <a:pPr>
              <a:defRPr/>
            </a:pPr>
            <a:endParaRPr lang="de-DE"/>
          </a:p>
        </p:txBody>
      </p:sp>
      <p:sp>
        <p:nvSpPr>
          <p:cNvPr id="14343" name="Rectangle 7"/>
          <p:cNvSpPr>
            <a:spLocks noGrp="1" noChangeArrowheads="1"/>
          </p:cNvSpPr>
          <p:nvPr>
            <p:ph type="sldNum" sz="quarter" idx="5"/>
          </p:nvPr>
        </p:nvSpPr>
        <p:spPr bwMode="auto">
          <a:xfrm>
            <a:off x="5797550" y="6743700"/>
            <a:ext cx="4435475" cy="354013"/>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Arial" panose="020B0604020202020204" pitchFamily="34" charset="0"/>
              </a:defRPr>
            </a:lvl1pPr>
          </a:lstStyle>
          <a:p>
            <a:fld id="{87E94E9C-5328-4C1C-A7A7-330A16D10B70}" type="slidenum">
              <a:rPr lang="de-DE" altLang="de-DE"/>
              <a:pPr/>
              <a:t>‹Nr.›</a:t>
            </a:fld>
            <a:endParaRPr lang="de-DE" altLang="de-DE"/>
          </a:p>
        </p:txBody>
      </p:sp>
    </p:spTree>
    <p:extLst>
      <p:ext uri="{BB962C8B-B14F-4D97-AF65-F5344CB8AC3E}">
        <p14:creationId xmlns:p14="http://schemas.microsoft.com/office/powerpoint/2010/main" xmlns="" val="12555764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90600" eaLnBrk="0" hangingPunct="0">
              <a:defRPr>
                <a:solidFill>
                  <a:schemeClr val="tx1"/>
                </a:solidFill>
                <a:latin typeface="Times New Roman" panose="02020603050405020304" pitchFamily="18" charset="0"/>
              </a:defRPr>
            </a:lvl1pPr>
            <a:lvl2pPr marL="742950" indent="-285750" defTabSz="990600" eaLnBrk="0" hangingPunct="0">
              <a:defRPr>
                <a:solidFill>
                  <a:schemeClr val="tx1"/>
                </a:solidFill>
                <a:latin typeface="Times New Roman" panose="02020603050405020304" pitchFamily="18" charset="0"/>
              </a:defRPr>
            </a:lvl2pPr>
            <a:lvl3pPr marL="1143000" indent="-228600" defTabSz="990600" eaLnBrk="0" hangingPunct="0">
              <a:defRPr>
                <a:solidFill>
                  <a:schemeClr val="tx1"/>
                </a:solidFill>
                <a:latin typeface="Times New Roman" panose="02020603050405020304" pitchFamily="18" charset="0"/>
              </a:defRPr>
            </a:lvl3pPr>
            <a:lvl4pPr marL="1600200" indent="-228600" defTabSz="990600" eaLnBrk="0" hangingPunct="0">
              <a:defRPr>
                <a:solidFill>
                  <a:schemeClr val="tx1"/>
                </a:solidFill>
                <a:latin typeface="Times New Roman" panose="02020603050405020304" pitchFamily="18" charset="0"/>
              </a:defRPr>
            </a:lvl4pPr>
            <a:lvl5pPr marL="2057400" indent="-228600" defTabSz="990600" eaLnBrk="0" hangingPunct="0">
              <a:defRPr>
                <a:solidFill>
                  <a:schemeClr val="tx1"/>
                </a:solidFill>
                <a:latin typeface="Times New Roman" panose="02020603050405020304" pitchFamily="18" charset="0"/>
              </a:defRPr>
            </a:lvl5pPr>
            <a:lvl6pPr marL="2514600" indent="-228600" defTabSz="9906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906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906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90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16D035B-4BA8-4791-BBF3-7D509F04CAFD}" type="slidenum">
              <a:rPr lang="de-DE" altLang="de-DE">
                <a:latin typeface="Arial" panose="020B0604020202020204" pitchFamily="34" charset="0"/>
              </a:rPr>
              <a:pPr eaLnBrk="1" hangingPunct="1"/>
              <a:t>1</a:t>
            </a:fld>
            <a:endParaRPr lang="de-DE" altLang="de-DE">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xmlns="" val="3032277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xmlns="" val="32156910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xmlns="" val="327759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69075" y="304800"/>
            <a:ext cx="2008188" cy="57705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39750" y="304800"/>
            <a:ext cx="5876925" cy="57705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xmlns="" val="597684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76263" y="304800"/>
            <a:ext cx="8001000" cy="121602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39750" y="1628775"/>
            <a:ext cx="3924300" cy="44465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16450" y="1628775"/>
            <a:ext cx="3924300" cy="21463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16450" y="3927475"/>
            <a:ext cx="3924300" cy="21478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6"/>
          <p:cNvSpPr>
            <a:spLocks noGrp="1" noChangeArrowheads="1"/>
          </p:cNvSpPr>
          <p:nvPr>
            <p:ph type="dt" sz="half"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xmlns="" val="283088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xmlns="" val="13411480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xmlns="" val="41805911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9750" y="1628775"/>
            <a:ext cx="3924300" cy="4446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16450" y="1628775"/>
            <a:ext cx="3924300" cy="4446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dt" sz="half"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xmlns="" val="55481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dt" sz="half"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xmlns="" val="273122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dt" sz="half"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xmlns="" val="193647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xmlns="" val="2411790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dt" sz="half"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xmlns="" val="2735079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dt" sz="half"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xmlns="" val="326933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6263" y="304800"/>
            <a:ext cx="6444009"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de-DE" altLang="de-DE" dirty="0" smtClean="0"/>
          </a:p>
        </p:txBody>
      </p:sp>
      <p:sp>
        <p:nvSpPr>
          <p:cNvPr id="1027" name="Rectangle 3"/>
          <p:cNvSpPr>
            <a:spLocks noGrp="1" noChangeArrowheads="1"/>
          </p:cNvSpPr>
          <p:nvPr>
            <p:ph type="body" idx="1"/>
          </p:nvPr>
        </p:nvSpPr>
        <p:spPr bwMode="auto">
          <a:xfrm>
            <a:off x="539750" y="1628775"/>
            <a:ext cx="8001000" cy="444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p:txBody>
      </p:sp>
      <p:sp>
        <p:nvSpPr>
          <p:cNvPr id="263173" name="Line 5"/>
          <p:cNvSpPr>
            <a:spLocks noChangeShapeType="1"/>
          </p:cNvSpPr>
          <p:nvPr/>
        </p:nvSpPr>
        <p:spPr bwMode="auto">
          <a:xfrm flipV="1">
            <a:off x="611188" y="6021388"/>
            <a:ext cx="7924800" cy="0"/>
          </a:xfrm>
          <a:prstGeom prst="line">
            <a:avLst/>
          </a:prstGeom>
          <a:noFill/>
          <a:ln w="63500">
            <a:solidFill>
              <a:schemeClr val="hlink"/>
            </a:solidFill>
            <a:round/>
            <a:headEnd/>
            <a:tailEnd/>
          </a:ln>
          <a:effectLst/>
        </p:spPr>
        <p:txBody>
          <a:bodyPr/>
          <a:lstStyle/>
          <a:p>
            <a:pPr>
              <a:defRPr/>
            </a:pPr>
            <a:endParaRPr lang="de-DE"/>
          </a:p>
        </p:txBody>
      </p:sp>
      <p:sp>
        <p:nvSpPr>
          <p:cNvPr id="263174" name="Rectangle 6"/>
          <p:cNvSpPr>
            <a:spLocks noGrp="1" noChangeArrowheads="1"/>
          </p:cNvSpPr>
          <p:nvPr>
            <p:ph type="dt" sz="half" idx="2"/>
          </p:nvPr>
        </p:nvSpPr>
        <p:spPr bwMode="auto">
          <a:xfrm>
            <a:off x="539750" y="6165850"/>
            <a:ext cx="7994650" cy="555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mn-lt"/>
              </a:defRPr>
            </a:lvl1pPr>
          </a:lstStyle>
          <a:p>
            <a:pPr>
              <a:defRPr/>
            </a:pPr>
            <a:endParaRPr lang="de-DE"/>
          </a:p>
        </p:txBody>
      </p:sp>
      <p:sp>
        <p:nvSpPr>
          <p:cNvPr id="263179" name="Line 11"/>
          <p:cNvSpPr>
            <a:spLocks noChangeShapeType="1"/>
          </p:cNvSpPr>
          <p:nvPr userDrawn="1"/>
        </p:nvSpPr>
        <p:spPr bwMode="auto">
          <a:xfrm flipV="1">
            <a:off x="4189413" y="1593850"/>
            <a:ext cx="4370387" cy="0"/>
          </a:xfrm>
          <a:prstGeom prst="line">
            <a:avLst/>
          </a:prstGeom>
          <a:noFill/>
          <a:ln w="63500">
            <a:solidFill>
              <a:srgbClr val="FF9900"/>
            </a:solidFill>
            <a:round/>
            <a:headEnd/>
            <a:tailEnd/>
          </a:ln>
          <a:effectLst/>
        </p:spPr>
        <p:txBody>
          <a:bodyPr/>
          <a:lstStyle/>
          <a:p>
            <a:pPr>
              <a:defRPr/>
            </a:pPr>
            <a:endParaRPr lang="de-DE"/>
          </a:p>
        </p:txBody>
      </p:sp>
      <p:sp>
        <p:nvSpPr>
          <p:cNvPr id="263180" name="Line 12"/>
          <p:cNvSpPr>
            <a:spLocks noChangeShapeType="1"/>
          </p:cNvSpPr>
          <p:nvPr userDrawn="1"/>
        </p:nvSpPr>
        <p:spPr bwMode="auto">
          <a:xfrm>
            <a:off x="539750" y="333375"/>
            <a:ext cx="0" cy="1223963"/>
          </a:xfrm>
          <a:prstGeom prst="line">
            <a:avLst/>
          </a:prstGeom>
          <a:noFill/>
          <a:ln w="63500">
            <a:solidFill>
              <a:srgbClr val="FF9900"/>
            </a:solidFill>
            <a:round/>
            <a:headEnd/>
            <a:tailEnd/>
          </a:ln>
          <a:effectLst/>
        </p:spPr>
        <p:txBody>
          <a:bodyPr/>
          <a:lstStyle/>
          <a:p>
            <a:pPr>
              <a:defRPr/>
            </a:pPr>
            <a:endParaRPr lang="de-DE"/>
          </a:p>
        </p:txBody>
      </p:sp>
      <p:pic>
        <p:nvPicPr>
          <p:cNvPr id="1033" name="Picture 14" descr="Logo Niedersachsenbüro"/>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539750" y="6249988"/>
            <a:ext cx="2592388"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Grafik 9" descr="SWA_CMYK überarbeitet 201108.jpg"/>
          <p:cNvPicPr>
            <a:picLocks noChangeAspect="1"/>
          </p:cNvPicPr>
          <p:nvPr userDrawn="1"/>
        </p:nvPicPr>
        <p:blipFill>
          <a:blip r:embed="rId15" cstate="print"/>
          <a:stretch>
            <a:fillRect/>
          </a:stretch>
        </p:blipFill>
        <p:spPr>
          <a:xfrm>
            <a:off x="7055057" y="260648"/>
            <a:ext cx="2088943" cy="1224136"/>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Microsoft Sans Serif" pitchFamily="34" charset="0"/>
        </a:defRPr>
      </a:lvl2pPr>
      <a:lvl3pPr algn="l" rtl="0" eaLnBrk="0" fontAlgn="base" hangingPunct="0">
        <a:spcBef>
          <a:spcPct val="0"/>
        </a:spcBef>
        <a:spcAft>
          <a:spcPct val="0"/>
        </a:spcAft>
        <a:defRPr sz="3800" b="1">
          <a:solidFill>
            <a:schemeClr val="tx2"/>
          </a:solidFill>
          <a:latin typeface="Microsoft Sans Serif" pitchFamily="34" charset="0"/>
        </a:defRPr>
      </a:lvl3pPr>
      <a:lvl4pPr algn="l" rtl="0" eaLnBrk="0" fontAlgn="base" hangingPunct="0">
        <a:spcBef>
          <a:spcPct val="0"/>
        </a:spcBef>
        <a:spcAft>
          <a:spcPct val="0"/>
        </a:spcAft>
        <a:defRPr sz="3800" b="1">
          <a:solidFill>
            <a:schemeClr val="tx2"/>
          </a:solidFill>
          <a:latin typeface="Microsoft Sans Serif" pitchFamily="34" charset="0"/>
        </a:defRPr>
      </a:lvl4pPr>
      <a:lvl5pPr algn="l" rtl="0" eaLnBrk="0" fontAlgn="base" hangingPunct="0">
        <a:spcBef>
          <a:spcPct val="0"/>
        </a:spcBef>
        <a:spcAft>
          <a:spcPct val="0"/>
        </a:spcAft>
        <a:defRPr sz="3800" b="1">
          <a:solidFill>
            <a:schemeClr val="tx2"/>
          </a:solidFill>
          <a:latin typeface="Microsoft Sans Serif" pitchFamily="34" charset="0"/>
        </a:defRPr>
      </a:lvl5pPr>
      <a:lvl6pPr marL="457200" algn="l" rtl="0" fontAlgn="base">
        <a:spcBef>
          <a:spcPct val="0"/>
        </a:spcBef>
        <a:spcAft>
          <a:spcPct val="0"/>
        </a:spcAft>
        <a:defRPr sz="3800" b="1">
          <a:solidFill>
            <a:schemeClr val="tx2"/>
          </a:solidFill>
          <a:latin typeface="Microsoft Sans Serif" pitchFamily="34" charset="0"/>
        </a:defRPr>
      </a:lvl6pPr>
      <a:lvl7pPr marL="914400" algn="l" rtl="0" fontAlgn="base">
        <a:spcBef>
          <a:spcPct val="0"/>
        </a:spcBef>
        <a:spcAft>
          <a:spcPct val="0"/>
        </a:spcAft>
        <a:defRPr sz="3800" b="1">
          <a:solidFill>
            <a:schemeClr val="tx2"/>
          </a:solidFill>
          <a:latin typeface="Microsoft Sans Serif" pitchFamily="34" charset="0"/>
        </a:defRPr>
      </a:lvl7pPr>
      <a:lvl8pPr marL="1371600" algn="l" rtl="0" fontAlgn="base">
        <a:spcBef>
          <a:spcPct val="0"/>
        </a:spcBef>
        <a:spcAft>
          <a:spcPct val="0"/>
        </a:spcAft>
        <a:defRPr sz="3800" b="1">
          <a:solidFill>
            <a:schemeClr val="tx2"/>
          </a:solidFill>
          <a:latin typeface="Microsoft Sans Serif" pitchFamily="34" charset="0"/>
        </a:defRPr>
      </a:lvl8pPr>
      <a:lvl9pPr marL="1828800" algn="l" rtl="0" fontAlgn="base">
        <a:spcBef>
          <a:spcPct val="0"/>
        </a:spcBef>
        <a:spcAft>
          <a:spcPct val="0"/>
        </a:spcAft>
        <a:defRPr sz="3800" b="1">
          <a:solidFill>
            <a:schemeClr val="tx2"/>
          </a:solidFill>
          <a:latin typeface="Microsoft Sans Serif" pitchFamily="34" charset="0"/>
        </a:defRPr>
      </a:lvl9pPr>
    </p:titleStyle>
    <p:bodyStyle>
      <a:lvl1pPr marL="469900" indent="-469900" algn="l" rtl="0" eaLnBrk="0" fontAlgn="base" hangingPunct="0">
        <a:spcBef>
          <a:spcPct val="20000"/>
        </a:spcBef>
        <a:spcAft>
          <a:spcPct val="0"/>
        </a:spcAft>
        <a:buClr>
          <a:schemeClr val="folHlink"/>
        </a:buClr>
        <a:buFont typeface="Wingdings" panose="05000000000000000000" pitchFamily="2" charset="2"/>
        <a:buChar char="n"/>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folHlink"/>
        </a:buClr>
        <a:buFont typeface="Wingdings" panose="05000000000000000000" pitchFamily="2" charset="2"/>
        <a:buChar char="§"/>
        <a:defRPr sz="2600">
          <a:solidFill>
            <a:schemeClr val="tx1"/>
          </a:solidFill>
          <a:latin typeface="+mn-lt"/>
        </a:defRPr>
      </a:lvl2pPr>
      <a:lvl3pPr marL="1304925" indent="-395288" algn="l" rtl="0" eaLnBrk="0" fontAlgn="base" hangingPunct="0">
        <a:spcBef>
          <a:spcPct val="20000"/>
        </a:spcBef>
        <a:spcAft>
          <a:spcPct val="0"/>
        </a:spcAft>
        <a:buClr>
          <a:schemeClr val="folHlink"/>
        </a:buClr>
        <a:buFont typeface="Wingdings" panose="05000000000000000000" pitchFamily="2" charset="2"/>
        <a:buChar char="o"/>
        <a:defRPr sz="2300">
          <a:solidFill>
            <a:schemeClr val="tx1"/>
          </a:solidFill>
          <a:latin typeface="Verdana" pitchFamily="34" charset="0"/>
        </a:defRPr>
      </a:lvl3pPr>
      <a:lvl4pPr marL="1693863" indent="-387350" algn="l" rtl="0" eaLnBrk="0" fontAlgn="base" hangingPunct="0">
        <a:spcBef>
          <a:spcPct val="20000"/>
        </a:spcBef>
        <a:spcAft>
          <a:spcPct val="0"/>
        </a:spcAft>
        <a:buClr>
          <a:schemeClr val="folHlink"/>
        </a:buClr>
        <a:buFont typeface="Wingdings" panose="05000000000000000000" pitchFamily="2" charset="2"/>
        <a:buChar char="n"/>
        <a:defRPr sz="2000">
          <a:solidFill>
            <a:schemeClr val="tx1"/>
          </a:solidFill>
          <a:latin typeface="Verdana" pitchFamily="34" charset="0"/>
        </a:defRPr>
      </a:lvl4pPr>
      <a:lvl5pPr marL="2093913" indent="-398463" algn="l" rtl="0" eaLnBrk="0" fontAlgn="base" hangingPunct="0">
        <a:spcBef>
          <a:spcPct val="25000"/>
        </a:spcBef>
        <a:spcAft>
          <a:spcPct val="0"/>
        </a:spcAft>
        <a:buClr>
          <a:schemeClr val="folHlink"/>
        </a:buClr>
        <a:buFont typeface="Wingdings" panose="05000000000000000000" pitchFamily="2" charset="2"/>
        <a:buChar char="§"/>
        <a:defRPr sz="2000">
          <a:solidFill>
            <a:schemeClr val="tx1"/>
          </a:solidFill>
          <a:latin typeface="Verdana" pitchFamily="34" charset="0"/>
        </a:defRPr>
      </a:lvl5pPr>
      <a:lvl6pPr marL="2551113" indent="-398463" algn="l" rtl="0" fontAlgn="base">
        <a:spcBef>
          <a:spcPct val="25000"/>
        </a:spcBef>
        <a:spcAft>
          <a:spcPct val="0"/>
        </a:spcAft>
        <a:buClr>
          <a:schemeClr val="folHlink"/>
        </a:buClr>
        <a:buFont typeface="Wingdings" pitchFamily="2" charset="2"/>
        <a:buChar char="§"/>
        <a:defRPr sz="2000">
          <a:solidFill>
            <a:schemeClr val="tx1"/>
          </a:solidFill>
          <a:latin typeface="Verdana" pitchFamily="34" charset="0"/>
        </a:defRPr>
      </a:lvl6pPr>
      <a:lvl7pPr marL="3008313" indent="-398463" algn="l" rtl="0" fontAlgn="base">
        <a:spcBef>
          <a:spcPct val="25000"/>
        </a:spcBef>
        <a:spcAft>
          <a:spcPct val="0"/>
        </a:spcAft>
        <a:buClr>
          <a:schemeClr val="folHlink"/>
        </a:buClr>
        <a:buFont typeface="Wingdings" pitchFamily="2" charset="2"/>
        <a:buChar char="§"/>
        <a:defRPr sz="2000">
          <a:solidFill>
            <a:schemeClr val="tx1"/>
          </a:solidFill>
          <a:latin typeface="Verdana" pitchFamily="34" charset="0"/>
        </a:defRPr>
      </a:lvl7pPr>
      <a:lvl8pPr marL="3465513" indent="-398463" algn="l" rtl="0" fontAlgn="base">
        <a:spcBef>
          <a:spcPct val="25000"/>
        </a:spcBef>
        <a:spcAft>
          <a:spcPct val="0"/>
        </a:spcAft>
        <a:buClr>
          <a:schemeClr val="folHlink"/>
        </a:buClr>
        <a:buFont typeface="Wingdings" pitchFamily="2" charset="2"/>
        <a:buChar char="§"/>
        <a:defRPr sz="2000">
          <a:solidFill>
            <a:schemeClr val="tx1"/>
          </a:solidFill>
          <a:latin typeface="Verdana" pitchFamily="34" charset="0"/>
        </a:defRPr>
      </a:lvl8pPr>
      <a:lvl9pPr marL="3922713" indent="-398463" algn="l" rtl="0" fontAlgn="base">
        <a:spcBef>
          <a:spcPct val="25000"/>
        </a:spcBef>
        <a:spcAft>
          <a:spcPct val="0"/>
        </a:spcAft>
        <a:buClr>
          <a:schemeClr val="folHlink"/>
        </a:buClr>
        <a:buFont typeface="Wingdings" pitchFamily="2" charset="2"/>
        <a:buChar char="§"/>
        <a:defRPr sz="2000">
          <a:solidFill>
            <a:schemeClr val="tx1"/>
          </a:solidFill>
          <a:latin typeface="Verdana"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539750" y="2260600"/>
            <a:ext cx="8001000" cy="3814763"/>
          </a:xfrm>
        </p:spPr>
        <p:txBody>
          <a:bodyPr/>
          <a:lstStyle/>
          <a:p>
            <a:pPr eaLnBrk="1" hangingPunct="1">
              <a:lnSpc>
                <a:spcPct val="90000"/>
              </a:lnSpc>
              <a:buFont typeface="Wingdings" panose="05000000000000000000" pitchFamily="2" charset="2"/>
              <a:buNone/>
            </a:pPr>
            <a:r>
              <a:rPr lang="de-DE" altLang="de-DE" sz="5400" smtClean="0"/>
              <a:t>Ohne Hindernisse durch</a:t>
            </a:r>
          </a:p>
          <a:p>
            <a:pPr eaLnBrk="1" hangingPunct="1">
              <a:lnSpc>
                <a:spcPct val="90000"/>
              </a:lnSpc>
              <a:buFont typeface="Wingdings" panose="05000000000000000000" pitchFamily="2" charset="2"/>
              <a:buNone/>
            </a:pPr>
            <a:r>
              <a:rPr lang="de-DE" altLang="de-DE" sz="5400" smtClean="0"/>
              <a:t>den Alltag</a:t>
            </a:r>
          </a:p>
        </p:txBody>
      </p:sp>
      <p:sp>
        <p:nvSpPr>
          <p:cNvPr id="2051" name="Rectangle 3"/>
          <p:cNvSpPr>
            <a:spLocks noGrp="1" noChangeArrowheads="1"/>
          </p:cNvSpPr>
          <p:nvPr>
            <p:ph type="title"/>
          </p:nvPr>
        </p:nvSpPr>
        <p:spPr/>
        <p:txBody>
          <a:bodyPr/>
          <a:lstStyle/>
          <a:p>
            <a:pPr eaLnBrk="1" hangingPunct="1"/>
            <a:endParaRPr lang="de-DE" altLang="de-DE"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itel 9"/>
          <p:cNvSpPr>
            <a:spLocks noGrp="1"/>
          </p:cNvSpPr>
          <p:nvPr>
            <p:ph type="title"/>
          </p:nvPr>
        </p:nvSpPr>
        <p:spPr>
          <a:xfrm>
            <a:off x="571500" y="274638"/>
            <a:ext cx="8115300" cy="1143000"/>
          </a:xfrm>
        </p:spPr>
        <p:txBody>
          <a:bodyPr/>
          <a:lstStyle/>
          <a:p>
            <a:r>
              <a:rPr lang="de-DE" altLang="de-DE" sz="3200" smtClean="0"/>
              <a:t>Das Aufstehen aus dem Bett erleichtern</a:t>
            </a:r>
          </a:p>
        </p:txBody>
      </p:sp>
      <p:sp>
        <p:nvSpPr>
          <p:cNvPr id="12291" name="Textplatzhalter 10"/>
          <p:cNvSpPr>
            <a:spLocks noGrp="1"/>
          </p:cNvSpPr>
          <p:nvPr>
            <p:ph type="body" idx="1"/>
          </p:nvPr>
        </p:nvSpPr>
        <p:spPr/>
        <p:txBody>
          <a:bodyPr/>
          <a:lstStyle/>
          <a:p>
            <a:r>
              <a:rPr lang="de-DE" altLang="de-DE" dirty="0" smtClean="0"/>
              <a:t>durch verstellbaren Einlegerahmen</a:t>
            </a:r>
          </a:p>
        </p:txBody>
      </p:sp>
      <p:pic>
        <p:nvPicPr>
          <p:cNvPr id="12292" name="Inhaltsplatzhalter 8" descr="Barrierefrei-40.jpg"/>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251520" y="2132856"/>
            <a:ext cx="2482850" cy="3724275"/>
          </a:xfrm>
        </p:spPr>
      </p:pic>
      <p:sp>
        <p:nvSpPr>
          <p:cNvPr id="12293" name="Textplatzhalter 11"/>
          <p:cNvSpPr>
            <a:spLocks noGrp="1"/>
          </p:cNvSpPr>
          <p:nvPr>
            <p:ph type="body" sz="quarter" idx="3"/>
          </p:nvPr>
        </p:nvSpPr>
        <p:spPr>
          <a:xfrm>
            <a:off x="3203848" y="1484784"/>
            <a:ext cx="4041775" cy="639762"/>
          </a:xfrm>
        </p:spPr>
        <p:txBody>
          <a:bodyPr/>
          <a:lstStyle/>
          <a:p>
            <a:r>
              <a:rPr lang="de-DE" altLang="de-DE" dirty="0" smtClean="0"/>
              <a:t>Oder höheres Bett</a:t>
            </a:r>
          </a:p>
        </p:txBody>
      </p:sp>
      <p:pic>
        <p:nvPicPr>
          <p:cNvPr id="12294" name="Inhaltsplatzhalter 16" descr="Bett erhöhen.JPG"/>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rcRect/>
          <a:stretch>
            <a:fillRect/>
          </a:stretch>
        </p:blipFill>
        <p:spPr>
          <a:xfrm>
            <a:off x="2987824" y="2132856"/>
            <a:ext cx="2825750" cy="3767138"/>
          </a:xfrm>
        </p:spPr>
      </p:pic>
      <p:pic>
        <p:nvPicPr>
          <p:cNvPr id="7" name="Grafik 6" descr="Möbelerhöhung.jpg"/>
          <p:cNvPicPr>
            <a:picLocks noChangeAspect="1"/>
          </p:cNvPicPr>
          <p:nvPr/>
        </p:nvPicPr>
        <p:blipFill>
          <a:blip r:embed="rId4" cstate="print"/>
          <a:stretch>
            <a:fillRect/>
          </a:stretch>
        </p:blipFill>
        <p:spPr>
          <a:xfrm>
            <a:off x="6228184" y="3861048"/>
            <a:ext cx="2809828" cy="210737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de-DE" altLang="de-DE" smtClean="0"/>
              <a:t>Küchenschränke erreichbar machen</a:t>
            </a:r>
          </a:p>
        </p:txBody>
      </p:sp>
      <p:pic>
        <p:nvPicPr>
          <p:cNvPr id="13315" name="Inhaltsplatzhalter 7" descr="Barrierefrei_Hamburg-43.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19175" y="1628775"/>
            <a:ext cx="2965450" cy="415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nhaltsplatzhalter 2"/>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616450" y="2380456"/>
            <a:ext cx="3924300" cy="294322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de-DE" altLang="de-DE" smtClean="0"/>
              <a:t/>
            </a:r>
            <a:br>
              <a:rPr lang="de-DE" altLang="de-DE" smtClean="0"/>
            </a:br>
            <a:endParaRPr lang="de-DE" altLang="de-DE" sz="3200" b="0" smtClean="0"/>
          </a:p>
        </p:txBody>
      </p:sp>
      <p:sp>
        <p:nvSpPr>
          <p:cNvPr id="15365" name="Textfeld 7"/>
          <p:cNvSpPr txBox="1">
            <a:spLocks noChangeArrowheads="1"/>
          </p:cNvSpPr>
          <p:nvPr/>
        </p:nvSpPr>
        <p:spPr bwMode="auto">
          <a:xfrm>
            <a:off x="611560" y="1785938"/>
            <a:ext cx="796252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de-DE" altLang="de-DE" sz="3200" dirty="0" smtClean="0">
                <a:latin typeface="Microsoft Sans Serif" panose="020B0604020202020204" pitchFamily="34" charset="0"/>
                <a:cs typeface="Microsoft Sans Serif" panose="020B0604020202020204" pitchFamily="34" charset="0"/>
              </a:rPr>
              <a:t>Vor der Anpassung    Nach </a:t>
            </a:r>
            <a:r>
              <a:rPr lang="de-DE" altLang="de-DE" sz="3200" dirty="0">
                <a:latin typeface="Microsoft Sans Serif" panose="020B0604020202020204" pitchFamily="34" charset="0"/>
                <a:cs typeface="Microsoft Sans Serif" panose="020B0604020202020204" pitchFamily="34" charset="0"/>
              </a:rPr>
              <a:t>der Anpassung</a:t>
            </a:r>
          </a:p>
        </p:txBody>
      </p:sp>
      <p:pic>
        <p:nvPicPr>
          <p:cNvPr id="10" name="Inhaltsplatzhalter 9" descr="Bad B Dusche statt Wanne.JPG"/>
          <p:cNvPicPr>
            <a:picLocks noGrp="1" noChangeAspect="1"/>
          </p:cNvPicPr>
          <p:nvPr>
            <p:ph sz="half" idx="2"/>
          </p:nvPr>
        </p:nvPicPr>
        <p:blipFill>
          <a:blip r:embed="rId2" cstate="print"/>
          <a:stretch>
            <a:fillRect/>
          </a:stretch>
        </p:blipFill>
        <p:spPr>
          <a:xfrm>
            <a:off x="4616450" y="2380456"/>
            <a:ext cx="3924300" cy="2943225"/>
          </a:xfrm>
        </p:spPr>
      </p:pic>
      <p:pic>
        <p:nvPicPr>
          <p:cNvPr id="12" name="Inhaltsplatzhalter 11" descr="Bad B mit Wanne.JPG"/>
          <p:cNvPicPr>
            <a:picLocks noGrp="1" noChangeAspect="1"/>
          </p:cNvPicPr>
          <p:nvPr>
            <p:ph sz="half" idx="1"/>
          </p:nvPr>
        </p:nvPicPr>
        <p:blipFill>
          <a:blip r:embed="rId3" cstate="print"/>
          <a:stretch>
            <a:fillRect/>
          </a:stretch>
        </p:blipFill>
        <p:spPr>
          <a:xfrm>
            <a:off x="539750" y="2380456"/>
            <a:ext cx="3924300" cy="294322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de-DE" altLang="de-DE" sz="3600" smtClean="0"/>
              <a:t>Bei Badsanierung bodengleiche Dusche einplanen</a:t>
            </a:r>
          </a:p>
        </p:txBody>
      </p:sp>
      <p:pic>
        <p:nvPicPr>
          <p:cNvPr id="16387" name="Picture 4" descr="A_025"/>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4932363" y="1628775"/>
            <a:ext cx="3132137" cy="4176713"/>
          </a:xfrm>
          <a:noFill/>
        </p:spPr>
      </p:pic>
      <p:pic>
        <p:nvPicPr>
          <p:cNvPr id="16388" name="Picture 5" descr="Gerull, Mindener St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088" y="1628775"/>
            <a:ext cx="3168650" cy="422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de-DE" altLang="de-DE" sz="2400" b="0" smtClean="0"/>
              <a:t/>
            </a:r>
            <a:br>
              <a:rPr lang="de-DE" altLang="de-DE" sz="2400" b="0" smtClean="0"/>
            </a:br>
            <a:r>
              <a:rPr lang="de-DE" altLang="de-DE" sz="3200" b="0" smtClean="0"/>
              <a:t>Haltegriffe und Hilfsmittel im Bad erleichtern den Alltag</a:t>
            </a:r>
          </a:p>
        </p:txBody>
      </p:sp>
      <p:pic>
        <p:nvPicPr>
          <p:cNvPr id="8" name="Inhaltsplatzhalter 7" descr="Badewannenbrett.jpg"/>
          <p:cNvPicPr>
            <a:picLocks noGrp="1" noChangeAspect="1"/>
          </p:cNvPicPr>
          <p:nvPr>
            <p:ph sz="half" idx="2"/>
          </p:nvPr>
        </p:nvPicPr>
        <p:blipFill>
          <a:blip r:embed="rId2" cstate="print"/>
          <a:stretch>
            <a:fillRect/>
          </a:stretch>
        </p:blipFill>
        <p:spPr>
          <a:xfrm>
            <a:off x="4616450" y="2380456"/>
            <a:ext cx="3924300" cy="2943225"/>
          </a:xfrm>
        </p:spPr>
      </p:pic>
      <p:pic>
        <p:nvPicPr>
          <p:cNvPr id="7" name="Inhaltsplatzhalter 2"/>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540096" y="2380716"/>
            <a:ext cx="3923607" cy="294270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de-DE" altLang="de-DE" sz="3200" b="0" smtClean="0"/>
              <a:t>Problem: Balkonschwelle</a:t>
            </a:r>
          </a:p>
        </p:txBody>
      </p:sp>
      <p:pic>
        <p:nvPicPr>
          <p:cNvPr id="5" name="Inhaltsplatzhalter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043608" y="1628775"/>
            <a:ext cx="2838660" cy="4239558"/>
          </a:xfrm>
        </p:spPr>
      </p:pic>
      <p:sp>
        <p:nvSpPr>
          <p:cNvPr id="4" name="Inhaltsplatzhalter 3"/>
          <p:cNvSpPr>
            <a:spLocks noGrp="1"/>
          </p:cNvSpPr>
          <p:nvPr>
            <p:ph sz="half" idx="2"/>
          </p:nvPr>
        </p:nvSpPr>
        <p:spPr/>
        <p:txBody>
          <a:bodyPr/>
          <a:lstStyle/>
          <a:p>
            <a:endParaRPr lang="de-D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de-DE" altLang="de-DE" sz="3200" b="0" smtClean="0"/>
              <a:t>Fußboden erhöhen, überbrücken</a:t>
            </a:r>
          </a:p>
        </p:txBody>
      </p:sp>
      <p:pic>
        <p:nvPicPr>
          <p:cNvPr id="20484" name="Inhaltsplatzhalter 5" descr="C_018.jpg"/>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5214938" y="1428750"/>
            <a:ext cx="3214687" cy="2411413"/>
          </a:xfrm>
        </p:spPr>
      </p:pic>
      <p:pic>
        <p:nvPicPr>
          <p:cNvPr id="7" name="Inhaltsplatzhalter 4"/>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1013476" y="1628775"/>
            <a:ext cx="2892439" cy="4320505"/>
          </a:xfrm>
        </p:spPr>
      </p:pic>
      <p:pic>
        <p:nvPicPr>
          <p:cNvPr id="3" name="Grafik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55976" y="3501008"/>
            <a:ext cx="2017122" cy="268949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de-DE" altLang="de-DE" sz="3600" smtClean="0"/>
              <a:t>Finanzierung der Wohnungsanpassung</a:t>
            </a:r>
          </a:p>
        </p:txBody>
      </p:sp>
      <p:sp>
        <p:nvSpPr>
          <p:cNvPr id="804867" name="Rectangle 3"/>
          <p:cNvSpPr>
            <a:spLocks noGrp="1" noChangeArrowheads="1"/>
          </p:cNvSpPr>
          <p:nvPr>
            <p:ph type="body" idx="1"/>
          </p:nvPr>
        </p:nvSpPr>
        <p:spPr>
          <a:xfrm>
            <a:off x="395536" y="1628775"/>
            <a:ext cx="8424936" cy="4446588"/>
          </a:xfrm>
        </p:spPr>
        <p:txBody>
          <a:bodyPr/>
          <a:lstStyle/>
          <a:p>
            <a:pPr eaLnBrk="1" hangingPunct="1">
              <a:lnSpc>
                <a:spcPct val="80000"/>
              </a:lnSpc>
            </a:pPr>
            <a:r>
              <a:rPr lang="de-DE" altLang="de-DE" sz="2400" dirty="0" smtClean="0"/>
              <a:t>Krankenkasse (Hilfsmittel)</a:t>
            </a:r>
          </a:p>
          <a:p>
            <a:pPr eaLnBrk="1" hangingPunct="1">
              <a:lnSpc>
                <a:spcPct val="80000"/>
              </a:lnSpc>
            </a:pPr>
            <a:r>
              <a:rPr lang="de-DE" altLang="de-DE" sz="2400" dirty="0" smtClean="0"/>
              <a:t>Pflegekasse (Umbaukostenzuschuss max. 4.000,- €)</a:t>
            </a:r>
          </a:p>
          <a:p>
            <a:pPr eaLnBrk="1" hangingPunct="1">
              <a:lnSpc>
                <a:spcPct val="80000"/>
              </a:lnSpc>
            </a:pPr>
            <a:r>
              <a:rPr lang="de-DE" altLang="de-DE" sz="2400" dirty="0" smtClean="0"/>
              <a:t>Selbstnutzende Wohnungs- und Hauseigentümer: Förderdarlehn Land </a:t>
            </a:r>
            <a:r>
              <a:rPr lang="de-DE" altLang="de-DE" sz="2400" dirty="0" err="1" smtClean="0"/>
              <a:t>Nds</a:t>
            </a:r>
            <a:r>
              <a:rPr lang="de-DE" altLang="de-DE" sz="2400" dirty="0" smtClean="0"/>
              <a:t>. Anträge: Wohnbauförderstellen</a:t>
            </a:r>
          </a:p>
          <a:p>
            <a:pPr eaLnBrk="1" hangingPunct="1">
              <a:lnSpc>
                <a:spcPct val="80000"/>
              </a:lnSpc>
            </a:pPr>
            <a:r>
              <a:rPr lang="de-DE" altLang="de-DE" sz="2400" dirty="0" smtClean="0"/>
              <a:t>Sozialamt</a:t>
            </a:r>
          </a:p>
          <a:p>
            <a:pPr eaLnBrk="1" hangingPunct="1">
              <a:lnSpc>
                <a:spcPct val="80000"/>
              </a:lnSpc>
            </a:pPr>
            <a:r>
              <a:rPr lang="de-DE" altLang="de-DE" sz="2400" dirty="0" smtClean="0"/>
              <a:t>Vermieter (11</a:t>
            </a:r>
            <a:r>
              <a:rPr lang="de-DE" altLang="de-DE" sz="2400" dirty="0" smtClean="0"/>
              <a:t>% der Modernisierungskosten dürfen pro Jahr auf die Miete umgelegt werden)</a:t>
            </a:r>
          </a:p>
          <a:p>
            <a:pPr eaLnBrk="1" hangingPunct="1">
              <a:lnSpc>
                <a:spcPct val="80000"/>
              </a:lnSpc>
            </a:pPr>
            <a:r>
              <a:rPr lang="de-DE" altLang="de-DE" sz="2400" dirty="0" smtClean="0"/>
              <a:t>KFW - Kreditanstalt für Wiederaufbau: Programm </a:t>
            </a:r>
            <a:r>
              <a:rPr lang="de-DE" altLang="de-DE" sz="2600" dirty="0" smtClean="0"/>
              <a:t>Altersgerecht Umbauen (www.kfw-159.de) </a:t>
            </a:r>
          </a:p>
          <a:p>
            <a:pPr lvl="1" eaLnBrk="1" hangingPunct="1">
              <a:lnSpc>
                <a:spcPct val="80000"/>
              </a:lnSpc>
            </a:pPr>
            <a:r>
              <a:rPr lang="de-DE" altLang="de-DE" sz="2200" dirty="0" smtClean="0"/>
              <a:t>Zuschuss für selbstnutzende Wohneigentümer(8%, max.4000,- €)</a:t>
            </a:r>
          </a:p>
          <a:p>
            <a:pPr lvl="1" eaLnBrk="1" hangingPunct="1">
              <a:lnSpc>
                <a:spcPct val="80000"/>
              </a:lnSpc>
            </a:pPr>
            <a:r>
              <a:rPr lang="de-DE" altLang="de-DE" sz="2200" dirty="0" smtClean="0"/>
              <a:t>Für alle Anderen: </a:t>
            </a:r>
            <a:r>
              <a:rPr lang="de-DE" altLang="de-DE" sz="2200" dirty="0" smtClean="0"/>
              <a:t>zinsgünstige </a:t>
            </a:r>
            <a:r>
              <a:rPr lang="de-DE" altLang="de-DE" sz="2200" dirty="0" smtClean="0"/>
              <a:t>Darlehn</a:t>
            </a:r>
          </a:p>
          <a:p>
            <a:pPr eaLnBrk="1" hangingPunct="1">
              <a:lnSpc>
                <a:spcPct val="80000"/>
              </a:lnSpc>
            </a:pPr>
            <a:r>
              <a:rPr lang="de-DE" altLang="de-DE" sz="2400" dirty="0" smtClean="0"/>
              <a:t>Selbstzahlung</a:t>
            </a:r>
          </a:p>
          <a:p>
            <a:pPr eaLnBrk="1" hangingPunct="1">
              <a:lnSpc>
                <a:spcPct val="80000"/>
              </a:lnSpc>
            </a:pPr>
            <a:endParaRPr lang="de-DE" altLang="de-DE" sz="2400" dirty="0" smtClean="0"/>
          </a:p>
          <a:p>
            <a:pPr eaLnBrk="1" hangingPunct="1">
              <a:lnSpc>
                <a:spcPct val="80000"/>
              </a:lnSpc>
            </a:pPr>
            <a:endParaRPr lang="de-DE" altLang="de-DE" sz="2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4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4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4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4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48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04867">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04867">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486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04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867"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4338" name="Rectangle 2"/>
          <p:cNvSpPr>
            <a:spLocks noGrp="1" noChangeArrowheads="1"/>
          </p:cNvSpPr>
          <p:nvPr>
            <p:ph type="body" idx="1"/>
          </p:nvPr>
        </p:nvSpPr>
        <p:spPr/>
        <p:txBody>
          <a:bodyPr/>
          <a:lstStyle/>
          <a:p>
            <a:pPr eaLnBrk="1" hangingPunct="1"/>
            <a:r>
              <a:rPr lang="de-DE" altLang="de-DE" smtClean="0"/>
              <a:t>Beratung mit Hausbesuch</a:t>
            </a:r>
          </a:p>
          <a:p>
            <a:pPr eaLnBrk="1" hangingPunct="1"/>
            <a:r>
              <a:rPr lang="de-DE" altLang="de-DE" smtClean="0"/>
              <a:t>Unterstüzung bei der Umsetzung</a:t>
            </a:r>
          </a:p>
          <a:p>
            <a:pPr eaLnBrk="1" hangingPunct="1"/>
            <a:r>
              <a:rPr lang="de-DE" altLang="de-DE" smtClean="0"/>
              <a:t>Beratung zu Wohnformen/Umzugshilfe</a:t>
            </a:r>
          </a:p>
          <a:p>
            <a:pPr eaLnBrk="1" hangingPunct="1"/>
            <a:r>
              <a:rPr lang="de-DE" altLang="de-DE" smtClean="0"/>
              <a:t>Kostenloses Angebot</a:t>
            </a:r>
          </a:p>
          <a:p>
            <a:pPr eaLnBrk="1" hangingPunct="1"/>
            <a:r>
              <a:rPr lang="de-DE" altLang="de-DE" smtClean="0"/>
              <a:t>Kontaktdaten/Erreichbarkeit</a:t>
            </a:r>
          </a:p>
        </p:txBody>
      </p:sp>
      <p:sp>
        <p:nvSpPr>
          <p:cNvPr id="22531" name="Rectangle 3"/>
          <p:cNvSpPr>
            <a:spLocks noGrp="1" noChangeArrowheads="1"/>
          </p:cNvSpPr>
          <p:nvPr>
            <p:ph type="title"/>
          </p:nvPr>
        </p:nvSpPr>
        <p:spPr/>
        <p:txBody>
          <a:bodyPr/>
          <a:lstStyle/>
          <a:p>
            <a:pPr eaLnBrk="1" hangingPunct="1"/>
            <a:r>
              <a:rPr lang="de-DE" altLang="de-DE" sz="3600" smtClean="0"/>
              <a:t>Vorstellung der Wohnberatung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endSync delay="0"/>
                                  <p:childTnLst>
                                    <p:set>
                                      <p:cBhvr>
                                        <p:cTn id="6" dur="1" fill="hold">
                                          <p:endSync delay="0"/>
                                        </p:cTn>
                                        <p:tgtEl>
                                          <p:spTgt spid="65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endSync delay="0"/>
                                  <p:childTnLst>
                                    <p:set>
                                      <p:cBhvr>
                                        <p:cTn id="10" dur="1" fill="hold">
                                          <p:endSync delay="0"/>
                                        </p:cTn>
                                        <p:tgtEl>
                                          <p:spTgt spid="6543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endSync delay="0"/>
                                  <p:childTnLst>
                                    <p:set>
                                      <p:cBhvr>
                                        <p:cTn id="14" dur="1" fill="hold">
                                          <p:endSync delay="0"/>
                                        </p:cTn>
                                        <p:tgtEl>
                                          <p:spTgt spid="6543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endSync delay="0"/>
                                  <p:childTnLst>
                                    <p:set>
                                      <p:cBhvr>
                                        <p:cTn id="18" dur="1" fill="hold">
                                          <p:endSync delay="0"/>
                                        </p:cTn>
                                        <p:tgtEl>
                                          <p:spTgt spid="65433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endSync delay="0"/>
                                  <p:childTnLst>
                                    <p:set>
                                      <p:cBhvr>
                                        <p:cTn id="22" dur="1" fill="hold">
                                          <p:endSync delay="0"/>
                                        </p:cTn>
                                        <p:tgtEl>
                                          <p:spTgt spid="6543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3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buNone/>
            </a:pPr>
            <a:r>
              <a:rPr lang="de-DE" sz="3600" dirty="0" smtClean="0"/>
              <a:t>Vielen Dank für Ihre Aufmerksamkeit!</a:t>
            </a:r>
            <a:endParaRPr lang="de-DE" sz="3600" dirty="0"/>
          </a:p>
        </p:txBody>
      </p:sp>
    </p:spTree>
    <p:extLst>
      <p:ext uri="{BB962C8B-B14F-4D97-AF65-F5344CB8AC3E}">
        <p14:creationId xmlns:p14="http://schemas.microsoft.com/office/powerpoint/2010/main" xmlns="" val="3401853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4338" name="Rectangle 2"/>
          <p:cNvSpPr>
            <a:spLocks noGrp="1" noChangeArrowheads="1"/>
          </p:cNvSpPr>
          <p:nvPr>
            <p:ph type="body" idx="1"/>
          </p:nvPr>
        </p:nvSpPr>
        <p:spPr/>
        <p:txBody>
          <a:bodyPr/>
          <a:lstStyle/>
          <a:p>
            <a:pPr eaLnBrk="1" hangingPunct="1"/>
            <a:r>
              <a:rPr lang="de-DE" altLang="de-DE" sz="2000" dirty="0" smtClean="0"/>
              <a:t>Diese Arbeitshilfe </a:t>
            </a:r>
            <a:r>
              <a:rPr lang="de-DE" altLang="de-DE" sz="2000" dirty="0" smtClean="0"/>
              <a:t>dient </a:t>
            </a:r>
            <a:r>
              <a:rPr lang="de-DE" altLang="de-DE" sz="2000" dirty="0" smtClean="0"/>
              <a:t>als Vorlage für Vorträge bei Seniorenkreisen, mit dem Ziel, die Wohnberatung vorzustellen. </a:t>
            </a:r>
          </a:p>
          <a:p>
            <a:pPr eaLnBrk="1" hangingPunct="1"/>
            <a:r>
              <a:rPr lang="de-DE" altLang="de-DE" sz="2000" dirty="0" smtClean="0"/>
              <a:t>Der Vortrag selbst dauert ca. 20 Minuten und sollte entsprechend der Zielgruppen und deren Bedürfnisse angepasst werden. Es ist auch sinnvoll, das eigene Logo für die Gestaltung der Folien zu nutzen und eigene Bilder, sofern vorhanden, einzusetzen.  </a:t>
            </a:r>
          </a:p>
          <a:p>
            <a:pPr eaLnBrk="1" hangingPunct="1"/>
            <a:r>
              <a:rPr lang="de-DE" altLang="de-DE" sz="2000" dirty="0" smtClean="0"/>
              <a:t>Die Teilnehmerinnen/Teilnehmer  sollten z. B. mit Fragen nach eigenen Erfahrungen in den Vortrag eingebunden werden. </a:t>
            </a:r>
          </a:p>
        </p:txBody>
      </p:sp>
      <p:sp>
        <p:nvSpPr>
          <p:cNvPr id="3075" name="Rectangle 3"/>
          <p:cNvSpPr>
            <a:spLocks noGrp="1" noChangeArrowheads="1"/>
          </p:cNvSpPr>
          <p:nvPr>
            <p:ph type="title"/>
          </p:nvPr>
        </p:nvSpPr>
        <p:spPr/>
        <p:txBody>
          <a:bodyPr/>
          <a:lstStyle/>
          <a:p>
            <a:pPr eaLnBrk="1" hangingPunct="1"/>
            <a:r>
              <a:rPr lang="de-DE" altLang="de-DE" sz="3600" smtClean="0"/>
              <a:t>Allgemeines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endSync delay="0"/>
                                  <p:childTnLst>
                                    <p:set>
                                      <p:cBhvr>
                                        <p:cTn id="6" dur="1" fill="hold">
                                          <p:endSync delay="0"/>
                                        </p:cTn>
                                        <p:tgtEl>
                                          <p:spTgt spid="65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endSync delay="0"/>
                                  <p:childTnLst>
                                    <p:set>
                                      <p:cBhvr>
                                        <p:cTn id="10" dur="1" fill="hold">
                                          <p:endSync delay="0"/>
                                        </p:cTn>
                                        <p:tgtEl>
                                          <p:spTgt spid="6543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endSync delay="0"/>
                                  <p:childTnLst>
                                    <p:set>
                                      <p:cBhvr>
                                        <p:cTn id="14" dur="1" fill="hold">
                                          <p:endSync delay="0"/>
                                        </p:cTn>
                                        <p:tgtEl>
                                          <p:spTgt spid="654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38"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4338" name="Rectangle 2"/>
          <p:cNvSpPr>
            <a:spLocks noGrp="1" noChangeArrowheads="1"/>
          </p:cNvSpPr>
          <p:nvPr>
            <p:ph type="body" idx="1"/>
          </p:nvPr>
        </p:nvSpPr>
        <p:spPr/>
        <p:txBody>
          <a:bodyPr/>
          <a:lstStyle/>
          <a:p>
            <a:pPr eaLnBrk="1" hangingPunct="1"/>
            <a:r>
              <a:rPr lang="de-DE" altLang="de-DE" sz="2800" dirty="0" smtClean="0"/>
              <a:t>Einstieg: Kurze Vorstellung und Einführung ins Thema</a:t>
            </a:r>
          </a:p>
          <a:p>
            <a:pPr eaLnBrk="1" hangingPunct="1"/>
            <a:r>
              <a:rPr lang="de-DE" altLang="de-DE" sz="2800" dirty="0" smtClean="0"/>
              <a:t>Vorstellung von Wohnungsanpassungsmaßnahmen</a:t>
            </a:r>
          </a:p>
          <a:p>
            <a:pPr eaLnBrk="1" hangingPunct="1"/>
            <a:r>
              <a:rPr lang="de-DE" altLang="de-DE" sz="2800" dirty="0" smtClean="0"/>
              <a:t>Finanzierungsmöglichkeiten</a:t>
            </a:r>
          </a:p>
          <a:p>
            <a:pPr eaLnBrk="1" hangingPunct="1"/>
            <a:r>
              <a:rPr lang="de-DE" altLang="de-DE" sz="2800" dirty="0" smtClean="0"/>
              <a:t>Vorstellung der Wohnberatung und des Unterstützungsangebotes</a:t>
            </a:r>
          </a:p>
        </p:txBody>
      </p:sp>
      <p:sp>
        <p:nvSpPr>
          <p:cNvPr id="4099" name="Rectangle 3"/>
          <p:cNvSpPr>
            <a:spLocks noGrp="1" noChangeArrowheads="1"/>
          </p:cNvSpPr>
          <p:nvPr>
            <p:ph type="title"/>
          </p:nvPr>
        </p:nvSpPr>
        <p:spPr/>
        <p:txBody>
          <a:bodyPr/>
          <a:lstStyle/>
          <a:p>
            <a:pPr eaLnBrk="1" hangingPunct="1"/>
            <a:r>
              <a:rPr lang="de-DE" altLang="de-DE" sz="3600" smtClean="0"/>
              <a:t>Abl</a:t>
            </a:r>
            <a:r>
              <a:rPr lang="de-DE" altLang="de-DE" sz="3400" smtClean="0"/>
              <a:t>auf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endSync delay="0"/>
                                  <p:childTnLst>
                                    <p:set>
                                      <p:cBhvr>
                                        <p:cTn id="6" dur="1" fill="hold">
                                          <p:endSync delay="0"/>
                                        </p:cTn>
                                        <p:tgtEl>
                                          <p:spTgt spid="65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endSync delay="0"/>
                                  <p:childTnLst>
                                    <p:set>
                                      <p:cBhvr>
                                        <p:cTn id="10" dur="1" fill="hold">
                                          <p:endSync delay="0"/>
                                        </p:cTn>
                                        <p:tgtEl>
                                          <p:spTgt spid="6543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endSync delay="0"/>
                                  <p:childTnLst>
                                    <p:set>
                                      <p:cBhvr>
                                        <p:cTn id="14" dur="1" fill="hold">
                                          <p:endSync delay="0"/>
                                        </p:cTn>
                                        <p:tgtEl>
                                          <p:spTgt spid="6543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endSync delay="0"/>
                                  <p:childTnLst>
                                    <p:set>
                                      <p:cBhvr>
                                        <p:cTn id="18" dur="1" fill="hold">
                                          <p:endSync delay="0"/>
                                        </p:cTn>
                                        <p:tgtEl>
                                          <p:spTgt spid="6543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38"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4338" name="Rectangle 2"/>
          <p:cNvSpPr>
            <a:spLocks noGrp="1" noChangeArrowheads="1"/>
          </p:cNvSpPr>
          <p:nvPr>
            <p:ph type="body" idx="1"/>
          </p:nvPr>
        </p:nvSpPr>
        <p:spPr/>
        <p:txBody>
          <a:bodyPr/>
          <a:lstStyle/>
          <a:p>
            <a:pPr eaLnBrk="1" hangingPunct="1"/>
            <a:r>
              <a:rPr lang="de-DE" altLang="de-DE" sz="2400" dirty="0" smtClean="0"/>
              <a:t>Sketch zum Thema Wohnberatung (kann im Niedersachsenbüro per </a:t>
            </a:r>
            <a:r>
              <a:rPr lang="de-DE" altLang="de-DE" sz="2400" dirty="0" err="1" smtClean="0"/>
              <a:t>mail</a:t>
            </a:r>
            <a:r>
              <a:rPr lang="de-DE" altLang="de-DE" sz="2400" dirty="0" smtClean="0"/>
              <a:t> angefordert werden)</a:t>
            </a:r>
          </a:p>
          <a:p>
            <a:pPr eaLnBrk="1" hangingPunct="1"/>
            <a:r>
              <a:rPr lang="de-DE" altLang="de-DE" sz="2400" dirty="0" smtClean="0"/>
              <a:t>Film zur </a:t>
            </a:r>
            <a:r>
              <a:rPr lang="de-DE" altLang="de-DE" sz="2400" dirty="0" smtClean="0"/>
              <a:t>W</a:t>
            </a:r>
            <a:r>
              <a:rPr lang="de-DE" altLang="de-DE" sz="2400" dirty="0" smtClean="0"/>
              <a:t>ohnberatung</a:t>
            </a:r>
          </a:p>
          <a:p>
            <a:pPr eaLnBrk="1" hangingPunct="1"/>
            <a:endParaRPr lang="de-DE" altLang="de-DE" sz="2400" dirty="0" smtClean="0"/>
          </a:p>
          <a:p>
            <a:pPr eaLnBrk="1" hangingPunct="1"/>
            <a:endParaRPr lang="de-DE" altLang="de-DE" dirty="0" smtClean="0"/>
          </a:p>
        </p:txBody>
      </p:sp>
      <p:sp>
        <p:nvSpPr>
          <p:cNvPr id="5123" name="Rectangle 3"/>
          <p:cNvSpPr>
            <a:spLocks noGrp="1" noChangeArrowheads="1"/>
          </p:cNvSpPr>
          <p:nvPr>
            <p:ph type="title"/>
          </p:nvPr>
        </p:nvSpPr>
        <p:spPr/>
        <p:txBody>
          <a:bodyPr/>
          <a:lstStyle/>
          <a:p>
            <a:pPr eaLnBrk="1" hangingPunct="1"/>
            <a:r>
              <a:rPr lang="de-DE" altLang="de-DE" sz="3600" smtClean="0"/>
              <a:t>Einstieg (Beispiele)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endSync delay="0"/>
                                  <p:childTnLst>
                                    <p:set>
                                      <p:cBhvr>
                                        <p:cTn id="6" dur="1" fill="hold">
                                          <p:endSync delay="0"/>
                                        </p:cTn>
                                        <p:tgtEl>
                                          <p:spTgt spid="654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endSync delay="0"/>
                                  <p:childTnLst>
                                    <p:set>
                                      <p:cBhvr>
                                        <p:cTn id="10" dur="1" fill="hold">
                                          <p:endSync delay="0"/>
                                        </p:cTn>
                                        <p:tgtEl>
                                          <p:spTgt spid="6543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3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de-DE" altLang="de-DE" smtClean="0"/>
          </a:p>
        </p:txBody>
      </p:sp>
      <p:sp>
        <p:nvSpPr>
          <p:cNvPr id="6147" name="Rectangle 3"/>
          <p:cNvSpPr>
            <a:spLocks noGrp="1" noChangeArrowheads="1"/>
          </p:cNvSpPr>
          <p:nvPr>
            <p:ph type="body" idx="1"/>
          </p:nvPr>
        </p:nvSpPr>
        <p:spPr/>
        <p:txBody>
          <a:bodyPr/>
          <a:lstStyle/>
          <a:p>
            <a:pPr eaLnBrk="1" hangingPunct="1">
              <a:buFont typeface="Wingdings" panose="05000000000000000000" pitchFamily="2" charset="2"/>
              <a:buNone/>
            </a:pPr>
            <a:r>
              <a:rPr lang="de-DE" altLang="de-DE" sz="4800" smtClean="0"/>
              <a:t>Ohne Hindernisse durch </a:t>
            </a:r>
          </a:p>
          <a:p>
            <a:pPr eaLnBrk="1" hangingPunct="1">
              <a:buFont typeface="Wingdings" panose="05000000000000000000" pitchFamily="2" charset="2"/>
              <a:buNone/>
            </a:pPr>
            <a:r>
              <a:rPr lang="de-DE" altLang="de-DE" sz="4800" smtClean="0"/>
              <a:t>den Alltag</a:t>
            </a:r>
          </a:p>
          <a:p>
            <a:pPr eaLnBrk="1" hangingPunct="1">
              <a:buFont typeface="Wingdings" panose="05000000000000000000" pitchFamily="2" charset="2"/>
              <a:buNone/>
            </a:pPr>
            <a:endParaRPr lang="de-DE" altLang="de-DE" sz="2000" smtClean="0"/>
          </a:p>
          <a:p>
            <a:pPr eaLnBrk="1" hangingPunct="1">
              <a:buFont typeface="Wingdings" panose="05000000000000000000" pitchFamily="2" charset="2"/>
              <a:buNone/>
            </a:pPr>
            <a:r>
              <a:rPr lang="de-DE" altLang="de-DE" sz="4800" smtClean="0"/>
              <a:t>Ein Gang durch das Haus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de-DE" altLang="de-DE" sz="3600" smtClean="0"/>
              <a:t>Schwierige Eingangssituation:</a:t>
            </a:r>
            <a:br>
              <a:rPr lang="de-DE" altLang="de-DE" sz="3600" smtClean="0"/>
            </a:br>
            <a:r>
              <a:rPr lang="de-DE" altLang="de-DE" sz="3600" smtClean="0"/>
              <a:t>Stufen, fehlender Handlauf</a:t>
            </a:r>
          </a:p>
        </p:txBody>
      </p:sp>
      <p:sp>
        <p:nvSpPr>
          <p:cNvPr id="7171" name="Inhaltsplatzhalter 4"/>
          <p:cNvSpPr>
            <a:spLocks noGrp="1"/>
          </p:cNvSpPr>
          <p:nvPr>
            <p:ph sz="half" idx="2"/>
          </p:nvPr>
        </p:nvSpPr>
        <p:spPr/>
        <p:txBody>
          <a:bodyPr/>
          <a:lstStyle/>
          <a:p>
            <a:endParaRPr lang="de-DE" altLang="de-DE" smtClean="0"/>
          </a:p>
        </p:txBody>
      </p:sp>
      <p:pic>
        <p:nvPicPr>
          <p:cNvPr id="7172" name="Inhaltsplatzhalter 6" descr="TreppeAnnette.jpg"/>
          <p:cNvPicPr>
            <a:picLocks noGrp="1" noChangeAspect="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571501" y="2214563"/>
            <a:ext cx="4072508" cy="3230661"/>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de-DE" altLang="de-DE" smtClean="0"/>
              <a:t>Zwei Handläufe </a:t>
            </a:r>
            <a:br>
              <a:rPr lang="de-DE" altLang="de-DE" smtClean="0"/>
            </a:br>
            <a:r>
              <a:rPr lang="de-DE" altLang="de-DE" smtClean="0"/>
              <a:t>bieten Sicherheit und Hilfe</a:t>
            </a:r>
          </a:p>
        </p:txBody>
      </p:sp>
      <p:pic>
        <p:nvPicPr>
          <p:cNvPr id="8195" name="Inhaltsplatzhalter 8" descr="Treppemit Geländer.jpg"/>
          <p:cNvPicPr>
            <a:picLocks noGrp="1" noChangeAspect="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a:xfrm>
            <a:off x="1036639" y="1628775"/>
            <a:ext cx="2887290" cy="4380986"/>
          </a:xfrm>
        </p:spPr>
      </p:pic>
      <p:pic>
        <p:nvPicPr>
          <p:cNvPr id="3" name="Inhaltsplatzhalter 2"/>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4911129" y="1628775"/>
            <a:ext cx="3261271" cy="4348361"/>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endParaRPr lang="de-DE" altLang="de-DE" sz="3600" smtClean="0"/>
          </a:p>
        </p:txBody>
      </p:sp>
      <p:sp>
        <p:nvSpPr>
          <p:cNvPr id="10243" name="Textplatzhalter 4"/>
          <p:cNvSpPr>
            <a:spLocks noGrp="1"/>
          </p:cNvSpPr>
          <p:nvPr>
            <p:ph type="body" idx="1"/>
          </p:nvPr>
        </p:nvSpPr>
        <p:spPr/>
        <p:txBody>
          <a:bodyPr/>
          <a:lstStyle/>
          <a:p>
            <a:endParaRPr lang="de-DE" altLang="de-DE" smtClean="0"/>
          </a:p>
        </p:txBody>
      </p:sp>
      <p:pic>
        <p:nvPicPr>
          <p:cNvPr id="10244" name="Inhaltsplatzhalter 6" descr="TeppichaufParkett.jpg"/>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457200" y="2636838"/>
            <a:ext cx="4040188" cy="3027362"/>
          </a:xfrm>
        </p:spPr>
      </p:pic>
      <p:sp>
        <p:nvSpPr>
          <p:cNvPr id="10245" name="Textplatzhalter 7"/>
          <p:cNvSpPr>
            <a:spLocks noGrp="1"/>
          </p:cNvSpPr>
          <p:nvPr>
            <p:ph type="body" sz="quarter" idx="3"/>
          </p:nvPr>
        </p:nvSpPr>
        <p:spPr/>
        <p:txBody>
          <a:bodyPr/>
          <a:lstStyle/>
          <a:p>
            <a:r>
              <a:rPr lang="de-DE" altLang="de-DE" smtClean="0"/>
              <a:t>lassen sich entfernen oder minimieren</a:t>
            </a:r>
          </a:p>
        </p:txBody>
      </p:sp>
      <p:pic>
        <p:nvPicPr>
          <p:cNvPr id="10246" name="Picture 4" descr="Ortgies AnsichtNord1_011"/>
          <p:cNvPicPr>
            <a:picLocks noGrp="1" noChangeAspect="1" noChangeArrowheads="1"/>
          </p:cNvPicPr>
          <p:nvPr>
            <p:ph sz="quarter" idx="4"/>
          </p:nvPr>
        </p:nvPicPr>
        <p:blipFill>
          <a:blip r:embed="rId3" cstate="print">
            <a:extLst>
              <a:ext uri="{28A0092B-C50C-407E-A947-70E740481C1C}">
                <a14:useLocalDpi xmlns:a14="http://schemas.microsoft.com/office/drawing/2010/main" xmlns="" val="0"/>
              </a:ext>
            </a:extLst>
          </a:blip>
          <a:srcRect/>
          <a:stretch>
            <a:fillRect/>
          </a:stretch>
        </p:blipFill>
        <p:spPr>
          <a:xfrm>
            <a:off x="4703763" y="2679700"/>
            <a:ext cx="3924300" cy="2941638"/>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de-DE" altLang="de-DE" sz="3600" smtClean="0"/>
              <a:t>Aufstehen wird erleichtert</a:t>
            </a:r>
          </a:p>
        </p:txBody>
      </p:sp>
      <p:sp>
        <p:nvSpPr>
          <p:cNvPr id="11267" name="Textplatzhalter 10"/>
          <p:cNvSpPr>
            <a:spLocks noGrp="1"/>
          </p:cNvSpPr>
          <p:nvPr>
            <p:ph type="body" idx="1"/>
          </p:nvPr>
        </p:nvSpPr>
        <p:spPr/>
        <p:txBody>
          <a:bodyPr/>
          <a:lstStyle/>
          <a:p>
            <a:r>
              <a:rPr lang="de-DE" altLang="de-DE" smtClean="0"/>
              <a:t>durch Möbelerhöhung….</a:t>
            </a:r>
          </a:p>
        </p:txBody>
      </p:sp>
      <p:pic>
        <p:nvPicPr>
          <p:cNvPr id="11268" name="Inhaltsplatzhalter 8" descr="Sessel erhöhen Detail.JPG"/>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995363" y="2174875"/>
            <a:ext cx="2963862" cy="3683000"/>
          </a:xfrm>
        </p:spPr>
      </p:pic>
      <p:sp>
        <p:nvSpPr>
          <p:cNvPr id="11269" name="Textplatzhalter 11"/>
          <p:cNvSpPr>
            <a:spLocks noGrp="1"/>
          </p:cNvSpPr>
          <p:nvPr>
            <p:ph type="body" sz="quarter" idx="3"/>
          </p:nvPr>
        </p:nvSpPr>
        <p:spPr/>
        <p:txBody>
          <a:bodyPr/>
          <a:lstStyle/>
          <a:p>
            <a:r>
              <a:rPr lang="de-DE" altLang="de-DE" smtClean="0"/>
              <a:t>oder Aufstehhilfe</a:t>
            </a:r>
          </a:p>
        </p:txBody>
      </p:sp>
      <p:pic>
        <p:nvPicPr>
          <p:cNvPr id="11270" name="Inhaltsplatzhalter 13" descr="DSC01097.JPG"/>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rcRect/>
          <a:stretch>
            <a:fillRect/>
          </a:stretch>
        </p:blipFill>
        <p:spPr>
          <a:xfrm>
            <a:off x="5184775" y="2174875"/>
            <a:ext cx="2962275" cy="3683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Microsoft Sans Serif"/>
        <a:ea typeface=""/>
        <a:cs typeface=""/>
      </a:majorFont>
      <a:minorFont>
        <a:latin typeface="Microsoft Sans Serif"/>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0</TotalTime>
  <Words>280</Words>
  <Application>Microsoft Office PowerPoint</Application>
  <PresentationFormat>Bildschirmpräsentation (4:3)</PresentationFormat>
  <Paragraphs>52</Paragraphs>
  <Slides>19</Slides>
  <Notes>1</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Profil</vt:lpstr>
      <vt:lpstr>Folie 1</vt:lpstr>
      <vt:lpstr>Allgemeines</vt:lpstr>
      <vt:lpstr>Ablauf</vt:lpstr>
      <vt:lpstr>Einstieg (Beispiele)</vt:lpstr>
      <vt:lpstr>Folie 5</vt:lpstr>
      <vt:lpstr>Schwierige Eingangssituation: Stufen, fehlender Handlauf</vt:lpstr>
      <vt:lpstr>Zwei Handläufe  bieten Sicherheit und Hilfe</vt:lpstr>
      <vt:lpstr>Folie 8</vt:lpstr>
      <vt:lpstr>Aufstehen wird erleichtert</vt:lpstr>
      <vt:lpstr>Das Aufstehen aus dem Bett erleichtern</vt:lpstr>
      <vt:lpstr>Küchenschränke erreichbar machen</vt:lpstr>
      <vt:lpstr> </vt:lpstr>
      <vt:lpstr>Bei Badsanierung bodengleiche Dusche einplanen</vt:lpstr>
      <vt:lpstr> Haltegriffe und Hilfsmittel im Bad erleichtern den Alltag</vt:lpstr>
      <vt:lpstr>Problem: Balkonschwelle</vt:lpstr>
      <vt:lpstr>Fußboden erhöhen, überbrücken</vt:lpstr>
      <vt:lpstr>Finanzierung der Wohnungsanpassung</vt:lpstr>
      <vt:lpstr>Vorstellung der Wohnberatung</vt:lpstr>
      <vt:lpstr>Folie 19</vt:lpstr>
    </vt:vector>
  </TitlesOfParts>
  <Company>NFW-SWA-Hannover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„Betreutes Wohnen“</dc:title>
  <dc:creator>Anette Brümmer</dc:creator>
  <cp:lastModifiedBy>Annette</cp:lastModifiedBy>
  <cp:revision>154</cp:revision>
  <cp:lastPrinted>2002-05-03T19:21:46Z</cp:lastPrinted>
  <dcterms:created xsi:type="dcterms:W3CDTF">2002-05-02T14:31:25Z</dcterms:created>
  <dcterms:modified xsi:type="dcterms:W3CDTF">2018-06-26T12:10:06Z</dcterms:modified>
</cp:coreProperties>
</file>